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5" r:id="rId18"/>
    <p:sldId id="277" r:id="rId19"/>
    <p:sldId id="273" r:id="rId20"/>
    <p:sldId id="274" r:id="rId21"/>
  </p:sldIdLst>
  <p:sldSz cx="9144000" cy="6858000" type="screen4x3"/>
  <p:notesSz cx="6888163" cy="1002188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209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F971FA58-361D-43DB-9D39-4F488DE4BCFA}" type="datetimeFigureOut">
              <a:rPr lang="pl-PL" smtClean="0"/>
              <a:t>21.06.2024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CE73430C-702A-4522-890B-59B59EB8A0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065807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7B836019-CC87-4A8E-98AA-1CF29D08B3B6}" type="datetimeFigureOut">
              <a:rPr lang="pl-PL" smtClean="0"/>
              <a:t>21.06.2024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D7A9BF67-6B56-49E1-B6C1-502B6B2AC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51948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agłówka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2359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454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0050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113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724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7581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2894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0068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4792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394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4785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032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9610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794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4945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5485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3006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5383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949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791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2673-B7F2-4A17-B757-5FA843183C56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2EC5-F9CC-4585-AF7E-72B5FAF1BD7D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EA081-8365-4F4A-ADA5-F7DCDEA58AF2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6216-2CD1-4A01-AB1F-284E829E643F}" type="datetime1">
              <a:rPr lang="pl-PL" smtClean="0"/>
              <a:t>21.06.2024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8C6A-1C06-4344-91BC-42AD3ABA6FE6}" type="datetime1">
              <a:rPr lang="pl-PL" smtClean="0"/>
              <a:t>21.06.2024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E5E6-1052-4471-B7ED-D72D69656E28}" type="datetime1">
              <a:rPr lang="pl-PL" smtClean="0"/>
              <a:t>21.06.2024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74DDF-13A1-41C0-B772-E8CA25FF3BAB}" type="datetime1">
              <a:rPr lang="pl-PL" smtClean="0"/>
              <a:t>21.06.2024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4852-B2D0-4632-91B5-424A64AE07BC}" type="datetime1">
              <a:rPr lang="pl-PL" smtClean="0"/>
              <a:t>21.06.2024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0B10F-7621-4FBA-B3AA-301D287CEFFB}" type="datetime1">
              <a:rPr lang="pl-PL" smtClean="0"/>
              <a:t>21.06.2024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CFCF-50D9-44F6-8EC7-2D784E6FE570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9C6A-8E73-4F19-8DF8-F2EBDF213D2E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B98FD82-8C4E-4C99-9062-CE7650FCE16B}" type="datetime1">
              <a:rPr lang="pl-PL" smtClean="0"/>
              <a:t>21.06.2024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BCADBA-BD14-43EB-B0E4-EB894F91F272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p19@edu.gorzow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55576" y="5052545"/>
            <a:ext cx="7704855" cy="882119"/>
          </a:xfrm>
        </p:spPr>
        <p:txBody>
          <a:bodyPr/>
          <a:lstStyle/>
          <a:p>
            <a:r>
              <a:rPr lang="pl-PL" dirty="0"/>
              <a:t>„Pozwólmy dzieciom, by każdy z nich stał się tym, kim stać się może” </a:t>
            </a:r>
            <a:r>
              <a:rPr lang="pl-PL" dirty="0" smtClean="0"/>
              <a:t>                                                        J</a:t>
            </a:r>
            <a:r>
              <a:rPr lang="pl-PL" dirty="0"/>
              <a:t>. Korczak</a:t>
            </a: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56127" y="1109526"/>
            <a:ext cx="7175351" cy="3111562"/>
          </a:xfrm>
        </p:spPr>
        <p:txBody>
          <a:bodyPr/>
          <a:lstStyle/>
          <a:p>
            <a:pPr algn="ctr"/>
            <a:r>
              <a:rPr lang="pl-PL" dirty="0" smtClean="0"/>
              <a:t>ZEBRANIE Z RODZICAMI DZIECI NOWOPRZYJĘTYCH</a:t>
            </a:r>
            <a:endParaRPr lang="pl-PL" dirty="0"/>
          </a:p>
        </p:txBody>
      </p:sp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84395"/>
            <a:ext cx="1813915" cy="1688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98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611560" y="332656"/>
            <a:ext cx="734481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pl-PL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Prelekcja nt. „Rola rodzica w procesie adaptacji dziecka 3 – letniego do przedszkola”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Krótko o naszym przedszkolu. Misja i wizja przedszkola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Strona internetowa/ kontakt z przedszkolem.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Organizacja przedszkola.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Ramowy rozkład dnia. </a:t>
            </a:r>
            <a:endParaRPr lang="pl-PL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Odpłatność za przedszkole. </a:t>
            </a:r>
            <a:endParaRPr lang="pl-PL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Przyprowadzanie i odbiór dziecka z przedszkola.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Specjaliści pracujący w przedszkolu/ oferta edukacyjna.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 Współpraca z rodzicami/Rada Rodziców</a:t>
            </a:r>
            <a:endParaRPr lang="pl-PL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Wyprawka do przedszkola. </a:t>
            </a:r>
            <a:endParaRPr lang="pl-PL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Dni adaptacyjne</a:t>
            </a:r>
            <a:endParaRPr lang="pl-PL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/>
              <a:t>Pytania rodziców</a:t>
            </a:r>
            <a:endParaRPr lang="pl-PL" dirty="0">
              <a:latin typeface="Arial Black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438750" y="188640"/>
            <a:ext cx="369043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PLAN ZEBRANIA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805264"/>
            <a:ext cx="1237851" cy="1052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18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03648" y="1412776"/>
            <a:ext cx="676875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dirty="0" smtClean="0">
                <a:latin typeface="Arial Black" pitchFamily="34" charset="0"/>
              </a:rPr>
              <a:t>„</a:t>
            </a:r>
            <a:r>
              <a:rPr lang="pl-PL" sz="2500" dirty="0" smtClean="0">
                <a:latin typeface="Arial Black" pitchFamily="34" charset="0"/>
              </a:rPr>
              <a:t>Rola rodzica w procesie adaptacji dziecka 3 – letniego do przedszkola”</a:t>
            </a:r>
          </a:p>
          <a:p>
            <a:pPr algn="ctr">
              <a:lnSpc>
                <a:spcPct val="150000"/>
              </a:lnSpc>
            </a:pPr>
            <a:endParaRPr lang="pl-PL" dirty="0">
              <a:latin typeface="Arial Black" pitchFamily="34" charset="0"/>
            </a:endParaRPr>
          </a:p>
          <a:p>
            <a:pPr algn="ctr">
              <a:lnSpc>
                <a:spcPct val="150000"/>
              </a:lnSpc>
            </a:pPr>
            <a:endParaRPr lang="pl-PL" dirty="0" smtClean="0">
              <a:latin typeface="Arial Blac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mtClean="0">
                <a:latin typeface="Arial Black" pitchFamily="34" charset="0"/>
              </a:rPr>
              <a:t>Elżbieta Stachowiak</a:t>
            </a:r>
            <a:endParaRPr lang="pl-PL" dirty="0" smtClean="0">
              <a:latin typeface="Arial Blac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200" dirty="0" smtClean="0">
                <a:latin typeface="Angsana New" pitchFamily="18" charset="-34"/>
                <a:cs typeface="Angsana New" pitchFamily="18" charset="-34"/>
              </a:rPr>
              <a:t>Poradnia </a:t>
            </a:r>
            <a:r>
              <a:rPr lang="pl-PL" sz="2200" dirty="0" err="1" smtClean="0">
                <a:latin typeface="Angsana New" pitchFamily="18" charset="-34"/>
                <a:cs typeface="Angsana New" pitchFamily="18" charset="-34"/>
              </a:rPr>
              <a:t>Psychologiczo</a:t>
            </a:r>
            <a:r>
              <a:rPr lang="pl-PL" sz="2200" dirty="0" smtClean="0">
                <a:latin typeface="Angsana New" pitchFamily="18" charset="-34"/>
                <a:cs typeface="Angsana New" pitchFamily="18" charset="-34"/>
              </a:rPr>
              <a:t>-Pedagogiczna w Gorzowie Wielkopolskim</a:t>
            </a:r>
          </a:p>
        </p:txBody>
      </p:sp>
      <p:pic>
        <p:nvPicPr>
          <p:cNvPr id="3" name="Obraz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805264"/>
            <a:ext cx="1115616" cy="102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180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508901" y="548680"/>
            <a:ext cx="780751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Krótko o naszym przedszkolu.</a:t>
            </a:r>
          </a:p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Misja i wizja przedszkola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67544" y="2060848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dirty="0">
                <a:latin typeface="Arial Black" panose="020B0A04020102020204" pitchFamily="34" charset="0"/>
              </a:rPr>
              <a:t>5</a:t>
            </a:r>
            <a:r>
              <a:rPr lang="pl-PL" sz="1600" dirty="0" smtClean="0">
                <a:latin typeface="Arial Black" panose="020B0A04020102020204" pitchFamily="34" charset="0"/>
              </a:rPr>
              <a:t> </a:t>
            </a:r>
            <a:r>
              <a:rPr lang="pl-PL" sz="1600" dirty="0" smtClean="0">
                <a:latin typeface="Arial Black" panose="020B0A04020102020204" pitchFamily="34" charset="0"/>
              </a:rPr>
              <a:t>oddziałów -</a:t>
            </a:r>
            <a:r>
              <a:rPr lang="pl-PL" sz="1600" dirty="0" smtClean="0">
                <a:latin typeface="Arial Black" panose="020B0A04020102020204" pitchFamily="34" charset="0"/>
              </a:rPr>
              <a:t>150 </a:t>
            </a:r>
            <a:r>
              <a:rPr lang="pl-PL" sz="1600" dirty="0" smtClean="0">
                <a:latin typeface="Arial Black" panose="020B0A04020102020204" pitchFamily="34" charset="0"/>
              </a:rPr>
              <a:t>miejsc</a:t>
            </a:r>
          </a:p>
          <a:p>
            <a:pPr>
              <a:lnSpc>
                <a:spcPct val="150000"/>
              </a:lnSpc>
            </a:pPr>
            <a:r>
              <a:rPr lang="pl-PL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Dyrektor przedszkola-    </a:t>
            </a:r>
            <a:r>
              <a:rPr lang="pl-PL" sz="1600" dirty="0" smtClean="0">
                <a:latin typeface="Arial Black" panose="020B0A04020102020204" pitchFamily="34" charset="0"/>
              </a:rPr>
              <a:t>Magdalena Wdzięczna</a:t>
            </a:r>
          </a:p>
          <a:p>
            <a:pPr>
              <a:lnSpc>
                <a:spcPct val="150000"/>
              </a:lnSpc>
            </a:pPr>
            <a:r>
              <a:rPr lang="pl-PL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Wicedyrektor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l-PL" sz="1600" dirty="0" smtClean="0">
                <a:latin typeface="Arial Black" panose="020B0A04020102020204" pitchFamily="34" charset="0"/>
              </a:rPr>
              <a:t> Martyna </a:t>
            </a:r>
            <a:r>
              <a:rPr lang="pl-PL" sz="1600" dirty="0" err="1" smtClean="0">
                <a:latin typeface="Arial Black" panose="020B0A04020102020204" pitchFamily="34" charset="0"/>
              </a:rPr>
              <a:t>Kuźlak</a:t>
            </a:r>
            <a:endParaRPr lang="pl-PL" sz="1600" dirty="0" smtClean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Wychowawcy grupy: </a:t>
            </a:r>
            <a:r>
              <a:rPr lang="pl-PL" sz="1600" dirty="0" smtClean="0">
                <a:latin typeface="Arial Black" panose="020B0A04020102020204" pitchFamily="34" charset="0"/>
              </a:rPr>
              <a:t>WYCHOWACY GRUP ZOSTANĄ PODANI PO PODZIALE GRUP.</a:t>
            </a:r>
          </a:p>
          <a:p>
            <a:pPr>
              <a:lnSpc>
                <a:spcPct val="150000"/>
              </a:lnSpc>
            </a:pPr>
            <a:r>
              <a:rPr lang="pl-PL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Pomoc nauczyciela: </a:t>
            </a:r>
            <a:r>
              <a:rPr lang="pl-PL" sz="1600" dirty="0" smtClean="0">
                <a:latin typeface="Arial Black" panose="020B0A04020102020204" pitchFamily="34" charset="0"/>
              </a:rPr>
              <a:t>Anita </a:t>
            </a:r>
            <a:r>
              <a:rPr lang="pl-PL" sz="1600" dirty="0" err="1" smtClean="0">
                <a:latin typeface="Arial Black" panose="020B0A04020102020204" pitchFamily="34" charset="0"/>
              </a:rPr>
              <a:t>Kowacka</a:t>
            </a:r>
            <a:r>
              <a:rPr lang="pl-PL" sz="1600" dirty="0" smtClean="0">
                <a:latin typeface="Arial Black" panose="020B0A04020102020204" pitchFamily="34" charset="0"/>
              </a:rPr>
              <a:t>, Ewa Stefaniuk, Monika </a:t>
            </a:r>
            <a:r>
              <a:rPr lang="pl-PL" sz="1600" dirty="0" err="1" smtClean="0">
                <a:latin typeface="Arial Black" panose="020B0A04020102020204" pitchFamily="34" charset="0"/>
              </a:rPr>
              <a:t>Królicka</a:t>
            </a:r>
            <a:endParaRPr lang="pl-PL" sz="1600" dirty="0" smtClean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600" dirty="0" smtClean="0">
                <a:latin typeface="Arial Black" panose="020B0A04020102020204" pitchFamily="34" charset="0"/>
              </a:rPr>
              <a:t>Przedszkole czynne jest od 6.30 do 16.30 </a:t>
            </a:r>
          </a:p>
          <a:p>
            <a:pPr>
              <a:lnSpc>
                <a:spcPct val="150000"/>
              </a:lnSpc>
            </a:pPr>
            <a:r>
              <a:rPr lang="pl-PL" sz="1600" dirty="0" smtClean="0">
                <a:latin typeface="Arial Black" panose="020B0A04020102020204" pitchFamily="34" charset="0"/>
              </a:rPr>
              <a:t>Zatrudniamy: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 smtClean="0">
                <a:latin typeface="Arial Black" panose="020B0A04020102020204" pitchFamily="34" charset="0"/>
              </a:rPr>
              <a:t> 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nauczycieli  w tym logopedę, nauczyciela języka angielskiego,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11 pracowników  obsługi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 pracowników administracji</a:t>
            </a:r>
          </a:p>
          <a:p>
            <a:pPr>
              <a:lnSpc>
                <a:spcPct val="150000"/>
              </a:lnSpc>
            </a:pPr>
            <a:endParaRPr lang="pl-PL" sz="1600" dirty="0" smtClean="0">
              <a:latin typeface="Arial Black" panose="020B0A04020102020204" pitchFamily="34" charset="0"/>
            </a:endParaRPr>
          </a:p>
          <a:p>
            <a:endParaRPr lang="pl-PL" dirty="0"/>
          </a:p>
        </p:txBody>
      </p:sp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34295" cy="947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418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83466" y="548680"/>
            <a:ext cx="8273420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Strona internetowa/kontakt z przedszkolem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67544" y="1556792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Strona www:       </a:t>
            </a:r>
            <a:r>
              <a:rPr lang="pl-PL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pm20gorzow.pl</a:t>
            </a:r>
          </a:p>
          <a:p>
            <a:pPr algn="ctr"/>
            <a:endParaRPr lang="pl-PL" sz="32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200" i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E-mail:    p20@edu.gorzow.pl</a:t>
            </a:r>
            <a:r>
              <a:rPr lang="pl-PL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l-PL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Telefon: </a:t>
            </a:r>
            <a:r>
              <a:rPr lang="pl-PL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095 7323 770</a:t>
            </a:r>
            <a:endParaRPr lang="pl-PL" sz="32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4000" dirty="0"/>
          </a:p>
        </p:txBody>
      </p:sp>
      <p:pic>
        <p:nvPicPr>
          <p:cNvPr id="4" name="Obraz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960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417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5536" y="1196752"/>
            <a:ext cx="82809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500" dirty="0" smtClean="0">
              <a:latin typeface="Arial" pitchFamily="34" charset="0"/>
              <a:cs typeface="Arial" pitchFamily="34" charset="0"/>
            </a:endParaRPr>
          </a:p>
          <a:p>
            <a:endParaRPr lang="pl-PL" sz="2500" dirty="0" smtClean="0">
              <a:latin typeface="Arial" pitchFamily="34" charset="0"/>
              <a:cs typeface="Arial" pitchFamily="34" charset="0"/>
            </a:endParaRPr>
          </a:p>
          <a:p>
            <a:endParaRPr lang="pl-PL" sz="2500" dirty="0">
              <a:latin typeface="Arial" pitchFamily="34" charset="0"/>
              <a:cs typeface="Arial" pitchFamily="34" charset="0"/>
            </a:endParaRPr>
          </a:p>
          <a:p>
            <a:r>
              <a:rPr lang="pl-PL" sz="2500" dirty="0" smtClean="0">
                <a:latin typeface="Arial" pitchFamily="34" charset="0"/>
                <a:cs typeface="Arial" pitchFamily="34" charset="0"/>
              </a:rPr>
              <a:t>Przedszkole realizuje cele i zadania określone w ustawie o systemie oświaty oraz aktach wykonawczych tej ustawy.</a:t>
            </a:r>
            <a:endParaRPr lang="pl-PL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833252" y="642754"/>
            <a:ext cx="5408083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ORGANIZACJA PRZEDSZKOLA 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05264"/>
            <a:ext cx="980785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79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335336" y="332656"/>
            <a:ext cx="41360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Ramowy rozkład dnia 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95536" y="98072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Podstawa programowa wychowania przedszkolnego realizowana jest w ciągu całego dnia pobytu dziecka w przedszkolu.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9513" y="1627059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/>
              <a:t>6.30 - 8.15</a:t>
            </a:r>
            <a:r>
              <a:rPr lang="pl-PL" sz="1600" dirty="0"/>
              <a:t>     Schodzenie się dzieci, zabawy swobodne służące realizacji </a:t>
            </a:r>
            <a:r>
              <a:rPr lang="pl-PL" sz="1600" dirty="0" smtClean="0"/>
              <a:t>  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własnych pomysłów</a:t>
            </a:r>
            <a:r>
              <a:rPr lang="pl-PL" sz="1600" dirty="0"/>
              <a:t>: manipulacyjne, </a:t>
            </a:r>
            <a:r>
              <a:rPr lang="pl-PL" sz="1600" dirty="0" smtClean="0"/>
              <a:t>konstrukcyjne,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tematyczne </a:t>
            </a:r>
            <a:r>
              <a:rPr lang="pl-PL" sz="1600" dirty="0"/>
              <a:t>itp., praca </a:t>
            </a:r>
            <a:r>
              <a:rPr lang="pl-PL" sz="1600" dirty="0" smtClean="0"/>
              <a:t>indywidualna </a:t>
            </a:r>
            <a:r>
              <a:rPr lang="pl-PL" sz="1600" dirty="0"/>
              <a:t>z dzieckiem w małych zespołach</a:t>
            </a:r>
            <a:r>
              <a:rPr lang="pl-PL" sz="1600" dirty="0" smtClean="0"/>
              <a:t>,</a:t>
            </a:r>
          </a:p>
          <a:p>
            <a:r>
              <a:rPr lang="pl-PL" sz="1600" dirty="0" smtClean="0"/>
              <a:t> </a:t>
            </a:r>
            <a:endParaRPr lang="pl-PL" sz="1600" dirty="0"/>
          </a:p>
          <a:p>
            <a:r>
              <a:rPr lang="pl-PL" sz="1600" b="1" dirty="0"/>
              <a:t>8.15 - 8.30 </a:t>
            </a:r>
            <a:r>
              <a:rPr lang="pl-PL" sz="1600" dirty="0"/>
              <a:t>    Zabawa ruchowa (3-4 latki), ćwiczenia poranne(5-6 latki), czynności </a:t>
            </a:r>
          </a:p>
          <a:p>
            <a:r>
              <a:rPr lang="pl-PL" sz="1600" dirty="0"/>
              <a:t>                       porządkowo –gospodarcze</a:t>
            </a:r>
            <a:r>
              <a:rPr lang="pl-PL" sz="1600" dirty="0" smtClean="0"/>
              <a:t>,</a:t>
            </a:r>
          </a:p>
          <a:p>
            <a:endParaRPr lang="pl-PL" sz="1600" dirty="0"/>
          </a:p>
          <a:p>
            <a:r>
              <a:rPr lang="pl-PL" sz="1600" b="1" dirty="0"/>
              <a:t>8.30 - 9.00  </a:t>
            </a:r>
            <a:r>
              <a:rPr lang="pl-PL" sz="1600" dirty="0"/>
              <a:t>    Przygotowanie do śniadania, I śniadanie, czynności porządkowe i              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higieniczne</a:t>
            </a:r>
          </a:p>
          <a:p>
            <a:endParaRPr lang="pl-PL" sz="1600" dirty="0" smtClean="0"/>
          </a:p>
          <a:p>
            <a:r>
              <a:rPr lang="pl-PL" sz="1600" b="1" dirty="0" smtClean="0"/>
              <a:t>9.00 </a:t>
            </a:r>
            <a:r>
              <a:rPr lang="pl-PL" sz="1600" b="1" dirty="0"/>
              <a:t>-10.00</a:t>
            </a:r>
            <a:r>
              <a:rPr lang="pl-PL" sz="1600" dirty="0"/>
              <a:t>     </a:t>
            </a:r>
            <a:r>
              <a:rPr lang="pl-PL" sz="1600" i="1" dirty="0"/>
              <a:t>Zintegrowana działalność edukacyjna w oparciu o podstawę</a:t>
            </a:r>
            <a:endParaRPr lang="pl-PL" sz="1600" dirty="0"/>
          </a:p>
          <a:p>
            <a:r>
              <a:rPr lang="pl-PL" sz="1600" i="1" dirty="0"/>
              <a:t>                        programową oraz wybrany program wychowania przedszkolnego, </a:t>
            </a:r>
            <a:endParaRPr lang="pl-PL" sz="1600" dirty="0"/>
          </a:p>
          <a:p>
            <a:r>
              <a:rPr lang="pl-PL" sz="1600" i="1" dirty="0"/>
              <a:t>                        dzieci 5-6 letnie uczestniczą w 2 zajęciach, dzieci 3-4 letnie </a:t>
            </a:r>
            <a:r>
              <a:rPr lang="pl-PL" sz="1600" i="1" dirty="0" smtClean="0"/>
              <a:t> </a:t>
            </a:r>
          </a:p>
          <a:p>
            <a:r>
              <a:rPr lang="pl-PL" sz="1600" i="1" dirty="0"/>
              <a:t> </a:t>
            </a:r>
            <a:r>
              <a:rPr lang="pl-PL" sz="1600" i="1" dirty="0" smtClean="0"/>
              <a:t>                       uczestniczą </a:t>
            </a:r>
            <a:r>
              <a:rPr lang="pl-PL" sz="1600" i="1" dirty="0"/>
              <a:t>w </a:t>
            </a:r>
            <a:r>
              <a:rPr lang="pl-PL" sz="1600" i="1" dirty="0" smtClean="0"/>
              <a:t>1 zajęciu </a:t>
            </a:r>
            <a:r>
              <a:rPr lang="pl-PL" sz="1600" i="1" dirty="0"/>
              <a:t>oraz zabawach swobodnych przy  </a:t>
            </a:r>
            <a:r>
              <a:rPr lang="pl-PL" sz="1600" i="1" dirty="0" smtClean="0"/>
              <a:t>niewielkim </a:t>
            </a:r>
          </a:p>
          <a:p>
            <a:r>
              <a:rPr lang="pl-PL" sz="1600" i="1" dirty="0"/>
              <a:t> </a:t>
            </a:r>
            <a:r>
              <a:rPr lang="pl-PL" sz="1600" i="1" dirty="0" smtClean="0"/>
              <a:t>                       udziale </a:t>
            </a:r>
            <a:r>
              <a:rPr lang="pl-PL" sz="1600" i="1" dirty="0"/>
              <a:t>nauczyciel</a:t>
            </a:r>
            <a:r>
              <a:rPr lang="pl-PL" sz="1600" i="1" dirty="0" smtClean="0"/>
              <a:t>.</a:t>
            </a:r>
          </a:p>
          <a:p>
            <a:endParaRPr lang="pl-PL" sz="1600" i="1" dirty="0" smtClean="0"/>
          </a:p>
          <a:p>
            <a:r>
              <a:rPr lang="pl-PL" sz="1600" b="1" dirty="0"/>
              <a:t>10.00 -10.45</a:t>
            </a:r>
            <a:r>
              <a:rPr lang="pl-PL" sz="1600" dirty="0"/>
              <a:t>  Zabawy dowolne w sali lub na powietrzu, spacery, obserwacje                  </a:t>
            </a:r>
          </a:p>
          <a:p>
            <a:r>
              <a:rPr lang="pl-PL" sz="1600" b="1" dirty="0"/>
              <a:t>                        </a:t>
            </a:r>
            <a:r>
              <a:rPr lang="pl-PL" sz="1600" dirty="0"/>
              <a:t>przyrodnicze, gry i zabawy, prace gospodarcze, porządkowe.</a:t>
            </a:r>
          </a:p>
          <a:p>
            <a:endParaRPr lang="pl-PL" sz="1600" dirty="0"/>
          </a:p>
        </p:txBody>
      </p:sp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7272"/>
            <a:ext cx="969640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49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335846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/>
              <a:t>10.45 - 11.00</a:t>
            </a:r>
            <a:r>
              <a:rPr lang="pl-PL" sz="1600" dirty="0"/>
              <a:t>  Przygotowanie do śniadania, , czynności samoobsługowe i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higieniczne.</a:t>
            </a:r>
          </a:p>
          <a:p>
            <a:endParaRPr lang="pl-PL" sz="1600" dirty="0"/>
          </a:p>
          <a:p>
            <a:r>
              <a:rPr lang="pl-PL" sz="1600" b="1" dirty="0"/>
              <a:t>11.00 –11.15   </a:t>
            </a:r>
            <a:r>
              <a:rPr lang="pl-PL" sz="1600" dirty="0"/>
              <a:t>II </a:t>
            </a:r>
            <a:r>
              <a:rPr lang="pl-PL" sz="1600" dirty="0" smtClean="0"/>
              <a:t>śniadanie</a:t>
            </a:r>
          </a:p>
          <a:p>
            <a:endParaRPr lang="pl-PL" sz="1600" dirty="0"/>
          </a:p>
          <a:p>
            <a:r>
              <a:rPr lang="pl-PL" sz="1600" b="1" dirty="0"/>
              <a:t>11.15-11.30</a:t>
            </a:r>
            <a:r>
              <a:rPr lang="pl-PL" sz="1600" dirty="0"/>
              <a:t>    Kształtowanie zachowań prozdrowotnych- mycie </a:t>
            </a:r>
            <a:r>
              <a:rPr lang="pl-PL" sz="1600" dirty="0" smtClean="0"/>
              <a:t>zębów</a:t>
            </a:r>
          </a:p>
          <a:p>
            <a:endParaRPr lang="pl-PL" sz="1600" dirty="0"/>
          </a:p>
          <a:p>
            <a:r>
              <a:rPr lang="pl-PL" sz="1600" b="1" dirty="0"/>
              <a:t>11.30- 11.45</a:t>
            </a:r>
            <a:r>
              <a:rPr lang="pl-PL" sz="1600" dirty="0"/>
              <a:t>   Relaksacja, wyciszenie za pomocą różnych technik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relaksacji.</a:t>
            </a:r>
          </a:p>
          <a:p>
            <a:endParaRPr lang="pl-PL" sz="1600" dirty="0"/>
          </a:p>
          <a:p>
            <a:r>
              <a:rPr lang="pl-PL" sz="1600" b="1" dirty="0"/>
              <a:t>11.45- 12.30</a:t>
            </a:r>
            <a:r>
              <a:rPr lang="pl-PL" sz="1600" dirty="0"/>
              <a:t>   Zabawy dowolne wynikające z własnej aktywności dzieci: </a:t>
            </a:r>
          </a:p>
          <a:p>
            <a:r>
              <a:rPr lang="pl-PL" sz="1600" dirty="0"/>
              <a:t>                        </a:t>
            </a:r>
            <a:r>
              <a:rPr lang="pl-PL" sz="1600" dirty="0" err="1"/>
              <a:t>konstrukcyjno</a:t>
            </a:r>
            <a:r>
              <a:rPr lang="pl-PL" sz="1600" dirty="0"/>
              <a:t> – techniczne, tematyczne, twórcze, </a:t>
            </a:r>
            <a:r>
              <a:rPr lang="pl-PL" sz="1600" dirty="0" smtClean="0"/>
              <a:t>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ruchowe </a:t>
            </a:r>
            <a:r>
              <a:rPr lang="pl-PL" sz="1600" dirty="0"/>
              <a:t>w sali </a:t>
            </a:r>
            <a:r>
              <a:rPr lang="pl-PL" sz="1600" dirty="0" smtClean="0"/>
              <a:t>lub </a:t>
            </a:r>
            <a:r>
              <a:rPr lang="pl-PL" sz="1600" dirty="0"/>
              <a:t>w ogrodzie przedszkolnym. Tworzenie </a:t>
            </a:r>
            <a:r>
              <a:rPr lang="pl-PL" sz="1600" dirty="0" smtClean="0"/>
              <a:t>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okazji </a:t>
            </a:r>
            <a:r>
              <a:rPr lang="pl-PL" sz="1600" dirty="0"/>
              <a:t>do obserwowania, </a:t>
            </a:r>
            <a:r>
              <a:rPr lang="pl-PL" sz="1600" dirty="0" smtClean="0"/>
              <a:t>eksperymentowania </a:t>
            </a:r>
            <a:r>
              <a:rPr lang="pl-PL" sz="1600" dirty="0"/>
              <a:t>i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odkrywania</a:t>
            </a:r>
            <a:r>
              <a:rPr lang="pl-PL" sz="1600" dirty="0"/>
              <a:t>, rozwijanie indywidualnych </a:t>
            </a:r>
            <a:r>
              <a:rPr lang="pl-PL" sz="1600" dirty="0" smtClean="0"/>
              <a:t>zdolności </a:t>
            </a:r>
            <a:r>
              <a:rPr lang="pl-PL" sz="1600" dirty="0"/>
              <a:t>i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zainteresowań </a:t>
            </a:r>
            <a:r>
              <a:rPr lang="pl-PL" sz="1600" dirty="0"/>
              <a:t>dzieci</a:t>
            </a:r>
            <a:r>
              <a:rPr lang="pl-PL" sz="1600" dirty="0" smtClean="0"/>
              <a:t>.</a:t>
            </a:r>
          </a:p>
          <a:p>
            <a:endParaRPr lang="pl-PL" sz="1600" dirty="0"/>
          </a:p>
          <a:p>
            <a:r>
              <a:rPr lang="pl-PL" sz="1600" b="1" dirty="0" smtClean="0"/>
              <a:t>11.30 </a:t>
            </a:r>
            <a:r>
              <a:rPr lang="pl-PL" sz="1600" b="1" dirty="0"/>
              <a:t>- </a:t>
            </a:r>
            <a:r>
              <a:rPr lang="pl-PL" sz="1600" b="1" dirty="0" smtClean="0"/>
              <a:t>13.15   </a:t>
            </a:r>
            <a:r>
              <a:rPr lang="pl-PL" sz="1600" dirty="0" smtClean="0"/>
              <a:t> </a:t>
            </a:r>
            <a:r>
              <a:rPr lang="pl-PL" sz="1600" dirty="0"/>
              <a:t>Dzieci 3 letnie- </a:t>
            </a:r>
            <a:r>
              <a:rPr lang="pl-PL" sz="1600" dirty="0" smtClean="0"/>
              <a:t>odpoczynek/leżakowanie</a:t>
            </a:r>
          </a:p>
          <a:p>
            <a:endParaRPr lang="pl-PL" sz="1600" dirty="0" smtClean="0"/>
          </a:p>
          <a:p>
            <a:r>
              <a:rPr lang="pl-PL" sz="1600" b="1" dirty="0" smtClean="0"/>
              <a:t>12.30 </a:t>
            </a:r>
            <a:r>
              <a:rPr lang="pl-PL" sz="1600" b="1" dirty="0"/>
              <a:t>- 13.15</a:t>
            </a:r>
            <a:r>
              <a:rPr lang="pl-PL" sz="1600" dirty="0"/>
              <a:t>   Indywidualne wspomaganie rozwoju: zabawy i </a:t>
            </a:r>
            <a:r>
              <a:rPr lang="pl-PL" sz="1600" dirty="0" smtClean="0"/>
              <a:t>ćwiczenia 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</a:t>
            </a:r>
            <a:r>
              <a:rPr lang="pl-PL" sz="1600" dirty="0" err="1" smtClean="0"/>
              <a:t>stymulujące,wyrównawcze</a:t>
            </a:r>
            <a:r>
              <a:rPr lang="pl-PL" sz="1600" dirty="0"/>
              <a:t>, ogólnorozwojowe  (rozwijające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percepcję </a:t>
            </a:r>
            <a:r>
              <a:rPr lang="pl-PL" sz="1600" dirty="0"/>
              <a:t>wzrokową, </a:t>
            </a:r>
            <a:r>
              <a:rPr lang="pl-PL" sz="1600" dirty="0" smtClean="0"/>
              <a:t>słuchową</a:t>
            </a:r>
            <a:r>
              <a:rPr lang="pl-PL" sz="1600" dirty="0"/>
              <a:t>, </a:t>
            </a:r>
            <a:r>
              <a:rPr lang="pl-PL" sz="1600" dirty="0" err="1"/>
              <a:t>grafomotorykę</a:t>
            </a:r>
            <a:r>
              <a:rPr lang="pl-PL" sz="1600" dirty="0"/>
              <a:t>, fonetykę) zajęcia </a:t>
            </a:r>
            <a:endParaRPr lang="pl-PL" sz="1600" dirty="0" smtClean="0"/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wspierające </a:t>
            </a:r>
            <a:r>
              <a:rPr lang="pl-PL" sz="1600" dirty="0"/>
              <a:t>zainteresowania  </a:t>
            </a:r>
            <a:r>
              <a:rPr lang="pl-PL" sz="1600" dirty="0" smtClean="0"/>
              <a:t>dzieci</a:t>
            </a:r>
            <a:r>
              <a:rPr lang="pl-PL" sz="1600" dirty="0"/>
              <a:t>, zabawa  ruchowa.</a:t>
            </a:r>
          </a:p>
          <a:p>
            <a:endParaRPr lang="pl-PL" sz="1600" dirty="0"/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7272"/>
            <a:ext cx="969640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65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1443841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 smtClean="0"/>
              <a:t>13.15 - 13.30</a:t>
            </a:r>
            <a:r>
              <a:rPr lang="pl-PL" sz="1600" dirty="0" smtClean="0"/>
              <a:t>  Czynności porządkowe, higieniczne, przygotowanie do obiadu.</a:t>
            </a:r>
          </a:p>
          <a:p>
            <a:endParaRPr lang="pl-PL" sz="1600" dirty="0" smtClean="0"/>
          </a:p>
          <a:p>
            <a:r>
              <a:rPr lang="pl-PL" sz="1600" b="1" dirty="0" smtClean="0"/>
              <a:t>13.30 - 14.00  </a:t>
            </a:r>
            <a:r>
              <a:rPr lang="pl-PL" sz="1600" dirty="0" smtClean="0"/>
              <a:t>Obiad</a:t>
            </a:r>
          </a:p>
          <a:p>
            <a:endParaRPr lang="pl-PL" sz="1600" dirty="0" smtClean="0"/>
          </a:p>
          <a:p>
            <a:r>
              <a:rPr lang="pl-PL" sz="1600" b="1" dirty="0" smtClean="0"/>
              <a:t>14.00-14.15 </a:t>
            </a:r>
            <a:r>
              <a:rPr lang="pl-PL" sz="1600" dirty="0" smtClean="0"/>
              <a:t>   Zabawy relaksacyjne .</a:t>
            </a:r>
          </a:p>
          <a:p>
            <a:endParaRPr lang="pl-PL" sz="1600" b="1" dirty="0"/>
          </a:p>
          <a:p>
            <a:r>
              <a:rPr lang="pl-PL" sz="1600" b="1" dirty="0" smtClean="0"/>
              <a:t>14.15 - 16.30</a:t>
            </a:r>
            <a:r>
              <a:rPr lang="pl-PL" sz="1600" dirty="0" smtClean="0"/>
              <a:t>   Rozchodzenie się dzieci. Zabawy podejmowane z inicjatywy dzieci </a:t>
            </a:r>
          </a:p>
          <a:p>
            <a:r>
              <a:rPr lang="pl-PL" sz="1600" dirty="0" smtClean="0"/>
              <a:t>                         lub nauczyciela, zabawy i gry dydaktyczne utrwalające nabyte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 umiejętności i wiedzę, praca indywidualna, zabaw swobodne służące </a:t>
            </a:r>
          </a:p>
          <a:p>
            <a:r>
              <a:rPr lang="pl-PL" sz="1600" dirty="0"/>
              <a:t> </a:t>
            </a:r>
            <a:r>
              <a:rPr lang="pl-PL" sz="1600" dirty="0" smtClean="0"/>
              <a:t>                        realizacji własnych pomysłów, omówienie z dziećmi wydarzeń dnia</a:t>
            </a:r>
            <a:endParaRPr lang="pl-PL" sz="1600" dirty="0"/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7272"/>
            <a:ext cx="969640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10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163" y="332656"/>
            <a:ext cx="4990469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Odpłatność za przedszkole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556932" y="1196752"/>
            <a:ext cx="85689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/>
              <a:t>Podstawa prawna:</a:t>
            </a:r>
          </a:p>
          <a:p>
            <a:r>
              <a:rPr lang="pl-PL" sz="1600" dirty="0"/>
              <a:t>UCHWAŁA NR LVI/968/2022</a:t>
            </a:r>
          </a:p>
          <a:p>
            <a:r>
              <a:rPr lang="pl-PL" sz="1600" dirty="0"/>
              <a:t>RADY MIASTA GORZOWA WIELKOPOLSKIEGO</a:t>
            </a:r>
          </a:p>
          <a:p>
            <a:r>
              <a:rPr lang="pl-PL" sz="1600" dirty="0"/>
              <a:t>z dnia 26 października 2022 r.</a:t>
            </a:r>
          </a:p>
          <a:p>
            <a:r>
              <a:rPr lang="pl-PL" sz="1600" dirty="0"/>
              <a:t>w sprawie określenia czasu przeznaczonego na bezpłatne nauczanie, wychowanie i opiekę oraz opłat </a:t>
            </a:r>
            <a:r>
              <a:rPr lang="pl-PL" sz="1600" dirty="0" smtClean="0"/>
              <a:t>za świadczenia </a:t>
            </a:r>
            <a:r>
              <a:rPr lang="pl-PL" sz="1600" dirty="0"/>
              <a:t>udzielane przez przedszkola, dla których organem prowadzącym jest Miasto </a:t>
            </a:r>
            <a:r>
              <a:rPr lang="pl-PL" sz="1600" dirty="0" smtClean="0"/>
              <a:t>Gorzów Wielkopolski</a:t>
            </a:r>
            <a:r>
              <a:rPr lang="pl-PL" sz="1600" dirty="0"/>
              <a:t> </a:t>
            </a:r>
          </a:p>
          <a:p>
            <a:r>
              <a:rPr lang="pl-PL" sz="1600" b="1" dirty="0"/>
              <a:t>Odpłatność za przedszkole składa się z dwóch składników:</a:t>
            </a:r>
            <a:endParaRPr lang="pl-PL" sz="1600" dirty="0"/>
          </a:p>
          <a:p>
            <a:pPr lvl="0"/>
            <a:endParaRPr lang="pl-PL" sz="1600" b="1" dirty="0" smtClean="0"/>
          </a:p>
          <a:p>
            <a:pPr lvl="0"/>
            <a:r>
              <a:rPr lang="pl-PL" sz="1600" b="1" dirty="0" smtClean="0"/>
              <a:t>opłaty </a:t>
            </a:r>
            <a:r>
              <a:rPr lang="pl-PL" sz="1600" b="1" dirty="0"/>
              <a:t>za żywienie </a:t>
            </a:r>
            <a:endParaRPr lang="pl-PL" sz="1600" dirty="0"/>
          </a:p>
          <a:p>
            <a:pPr lvl="0"/>
            <a:r>
              <a:rPr lang="pl-PL" sz="1600" b="1" dirty="0"/>
              <a:t>opłaty za pobyt </a:t>
            </a:r>
            <a:endParaRPr lang="pl-PL" sz="1600" dirty="0" smtClean="0">
              <a:effectLst/>
            </a:endParaRPr>
          </a:p>
          <a:p>
            <a:endParaRPr lang="pl-PL" sz="1600" b="1" dirty="0" smtClean="0"/>
          </a:p>
          <a:p>
            <a:r>
              <a:rPr lang="pl-PL" sz="1600" b="1" dirty="0" smtClean="0"/>
              <a:t>Opłata </a:t>
            </a:r>
            <a:r>
              <a:rPr lang="pl-PL" sz="1600" b="1" dirty="0"/>
              <a:t>za żywienie: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Dzienna stawka żywieniowa – </a:t>
            </a:r>
            <a:r>
              <a:rPr lang="pl-PL" sz="1600" dirty="0" smtClean="0"/>
              <a:t>10,00 </a:t>
            </a:r>
            <a:r>
              <a:rPr lang="pl-PL" sz="1600" dirty="0"/>
              <a:t>zł (obejmuje zakup surowców i produktów potrzebnych do przygotowania posiłków.) 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Kwota opłaty za żywienie zostaje wyliczona  „z góry” w miesiącu w którym rozpoczyna się żywienie na zasadzie pomnożenia liczby dni roboczych w danym miesiącu przez dzienną stawkę żywienia np.  22 dni x </a:t>
            </a:r>
            <a:r>
              <a:rPr lang="pl-PL" sz="1600" dirty="0" smtClean="0"/>
              <a:t>10,00 </a:t>
            </a:r>
            <a:r>
              <a:rPr lang="pl-PL" sz="1600" dirty="0"/>
              <a:t>zł = </a:t>
            </a:r>
            <a:r>
              <a:rPr lang="pl-PL" sz="1600" dirty="0" smtClean="0"/>
              <a:t>220,00 </a:t>
            </a:r>
            <a:r>
              <a:rPr lang="pl-PL" sz="1600" dirty="0"/>
              <a:t>zł. (wrzesień)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W przypadku nieobecności dziecka opłata za żywienie podlega zwrotowi za każdy dzień nieobecności. Zwrot za nieobecności (odpisy) dokonuje się w następnym miesiącu.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 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 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 </a:t>
            </a:r>
            <a:endParaRPr lang="pl-PL" sz="1600" dirty="0">
              <a:effectLst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517233"/>
            <a:ext cx="1241516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220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197346"/>
            <a:ext cx="813690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/>
              <a:t>Opłata za pobyt: </a:t>
            </a:r>
            <a:endParaRPr lang="pl-PL" sz="1600" b="1" dirty="0" smtClean="0"/>
          </a:p>
          <a:p>
            <a:endParaRPr lang="pl-PL" sz="1600" dirty="0" smtClean="0">
              <a:effectLst/>
            </a:endParaRPr>
          </a:p>
          <a:p>
            <a:r>
              <a:rPr lang="pl-PL" sz="1600" dirty="0" smtClean="0"/>
              <a:t>Opłata </a:t>
            </a:r>
            <a:r>
              <a:rPr lang="pl-PL" sz="1600" dirty="0"/>
              <a:t>za 1 godz. zajęć, poza czasem przeznaczonym na realizację podstawy </a:t>
            </a:r>
            <a:r>
              <a:rPr lang="pl-PL" sz="1600" dirty="0" smtClean="0"/>
              <a:t>programowej</a:t>
            </a:r>
            <a:r>
              <a:rPr lang="pl-PL" sz="1600" dirty="0"/>
              <a:t> </a:t>
            </a:r>
            <a:r>
              <a:rPr lang="pl-PL" sz="1600" dirty="0" smtClean="0"/>
              <a:t>wynosi 1,14 </a:t>
            </a:r>
            <a:r>
              <a:rPr lang="pl-PL" sz="1600" dirty="0"/>
              <a:t>zł.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Podstawa programowa realizowana jest w godz. od 8:00 do 13:00 (godziny niepłatne)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           </a:t>
            </a:r>
            <a:endParaRPr lang="pl-PL" sz="1600" dirty="0" smtClean="0"/>
          </a:p>
          <a:p>
            <a:r>
              <a:rPr lang="pl-PL" sz="1600" dirty="0" smtClean="0"/>
              <a:t> </a:t>
            </a:r>
            <a:r>
              <a:rPr lang="pl-PL" sz="1600" dirty="0"/>
              <a:t>W naszym przedszkolu godziny płatne to czas od 6:30 do </a:t>
            </a:r>
            <a:r>
              <a:rPr lang="pl-PL" sz="1600" dirty="0" smtClean="0"/>
              <a:t>7:59 </a:t>
            </a:r>
            <a:r>
              <a:rPr lang="pl-PL" sz="1600" dirty="0"/>
              <a:t>oraz od </a:t>
            </a:r>
            <a:r>
              <a:rPr lang="pl-PL" sz="1600" dirty="0" smtClean="0"/>
              <a:t>13:01 </a:t>
            </a:r>
            <a:r>
              <a:rPr lang="pl-PL" sz="1600" dirty="0"/>
              <a:t>do </a:t>
            </a:r>
            <a:r>
              <a:rPr lang="pl-PL" sz="1600" dirty="0" smtClean="0"/>
              <a:t>16:01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Opłatę za godziny zrealizowane uiszcza się w następnym miesiącu.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 </a:t>
            </a:r>
            <a:endParaRPr lang="pl-PL" sz="1600" dirty="0" smtClean="0">
              <a:effectLst/>
            </a:endParaRPr>
          </a:p>
          <a:p>
            <a:r>
              <a:rPr lang="pl-PL" sz="1600" i="1" dirty="0">
                <a:solidFill>
                  <a:srgbClr val="FF0000"/>
                </a:solidFill>
              </a:rPr>
              <a:t>Przykład</a:t>
            </a:r>
            <a:endParaRPr lang="pl-PL" sz="1600" dirty="0" smtClean="0">
              <a:solidFill>
                <a:srgbClr val="FF0000"/>
              </a:solidFill>
              <a:effectLst/>
            </a:endParaRPr>
          </a:p>
          <a:p>
            <a:r>
              <a:rPr lang="pl-PL" sz="1600" dirty="0">
                <a:solidFill>
                  <a:srgbClr val="FF0000"/>
                </a:solidFill>
              </a:rPr>
              <a:t>Wrzesień: opłata za żywienie  </a:t>
            </a:r>
            <a:r>
              <a:rPr lang="pl-PL" sz="1600" dirty="0" smtClean="0">
                <a:solidFill>
                  <a:srgbClr val="FF0000"/>
                </a:solidFill>
              </a:rPr>
              <a:t>220,00 </a:t>
            </a:r>
            <a:r>
              <a:rPr lang="pl-PL" sz="1600" dirty="0">
                <a:solidFill>
                  <a:srgbClr val="FF0000"/>
                </a:solidFill>
              </a:rPr>
              <a:t>zł.( 22 dni x </a:t>
            </a:r>
            <a:r>
              <a:rPr lang="pl-PL" sz="1600" dirty="0" smtClean="0">
                <a:solidFill>
                  <a:srgbClr val="FF0000"/>
                </a:solidFill>
              </a:rPr>
              <a:t>10,00 </a:t>
            </a:r>
            <a:r>
              <a:rPr lang="pl-PL" sz="1600" dirty="0">
                <a:solidFill>
                  <a:srgbClr val="FF0000"/>
                </a:solidFill>
              </a:rPr>
              <a:t>zł.)+ opłata za pobyt  0,00 zł.</a:t>
            </a:r>
          </a:p>
          <a:p>
            <a:r>
              <a:rPr lang="pl-PL" sz="1600" dirty="0" smtClean="0">
                <a:solidFill>
                  <a:srgbClr val="FF0000"/>
                </a:solidFill>
              </a:rPr>
              <a:t>Październik</a:t>
            </a:r>
            <a:r>
              <a:rPr lang="pl-PL" sz="1600" dirty="0">
                <a:solidFill>
                  <a:srgbClr val="FF0000"/>
                </a:solidFill>
              </a:rPr>
              <a:t>: opłata za żywienie </a:t>
            </a:r>
            <a:r>
              <a:rPr lang="pl-PL" sz="1600" dirty="0" smtClean="0">
                <a:solidFill>
                  <a:srgbClr val="FF0000"/>
                </a:solidFill>
              </a:rPr>
              <a:t>220,00 </a:t>
            </a:r>
            <a:r>
              <a:rPr lang="pl-PL" sz="1600" dirty="0">
                <a:solidFill>
                  <a:srgbClr val="FF0000"/>
                </a:solidFill>
              </a:rPr>
              <a:t>zł.( 22 dni x </a:t>
            </a:r>
            <a:r>
              <a:rPr lang="pl-PL" sz="1600" dirty="0" smtClean="0">
                <a:solidFill>
                  <a:srgbClr val="FF0000"/>
                </a:solidFill>
              </a:rPr>
              <a:t>10,00 </a:t>
            </a:r>
            <a:r>
              <a:rPr lang="pl-PL" sz="1600" dirty="0">
                <a:solidFill>
                  <a:srgbClr val="FF0000"/>
                </a:solidFill>
              </a:rPr>
              <a:t>zł.) pomniejszona o odpis </a:t>
            </a:r>
            <a:r>
              <a:rPr lang="pl-PL" sz="1600" dirty="0" smtClean="0">
                <a:solidFill>
                  <a:srgbClr val="FF0000"/>
                </a:solidFill>
              </a:rPr>
              <a:t>(zwrot </a:t>
            </a:r>
            <a:r>
              <a:rPr lang="pl-PL" sz="1600" dirty="0">
                <a:solidFill>
                  <a:srgbClr val="FF0000"/>
                </a:solidFill>
              </a:rPr>
              <a:t>za </a:t>
            </a:r>
            <a:r>
              <a:rPr lang="pl-PL" sz="1600" dirty="0" smtClean="0">
                <a:solidFill>
                  <a:srgbClr val="FF0000"/>
                </a:solidFill>
              </a:rPr>
              <a:t>nieobecności </a:t>
            </a:r>
            <a:r>
              <a:rPr lang="pl-PL" sz="1600" dirty="0">
                <a:solidFill>
                  <a:srgbClr val="FF0000"/>
                </a:solidFill>
              </a:rPr>
              <a:t>we wrześniu) + opłata za godziny zrealizowane we wrześniu</a:t>
            </a:r>
          </a:p>
        </p:txBody>
      </p:sp>
      <p:sp>
        <p:nvSpPr>
          <p:cNvPr id="3" name="Prostokąt 2"/>
          <p:cNvSpPr/>
          <p:nvPr/>
        </p:nvSpPr>
        <p:spPr>
          <a:xfrm>
            <a:off x="434543" y="4029164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/>
              <a:t>Zwolnienia i ulgi: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Z opłaty za pobyt zwolnione są rodziny wielodzietne (co najmniej 3 dzieci w rodzinie).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Z opłaty za żywienie zwolnieni są rodzice, którzy mają przyznaną refundację żywienia przez Gorzowskie Centrum Pomocy Rodzinie.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Dokumenty potwierdzające przyznane ulgi np. Karta Dużej Rodziny, zaświadczenie z GCPR  należy złożyć u kierownika gospodarczego do 5</a:t>
            </a:r>
            <a:r>
              <a:rPr lang="pl-PL" sz="1600" dirty="0" smtClean="0"/>
              <a:t> </a:t>
            </a:r>
            <a:r>
              <a:rPr lang="pl-PL" sz="1600" dirty="0"/>
              <a:t>września </a:t>
            </a:r>
            <a:endParaRPr lang="pl-PL" sz="1600" dirty="0">
              <a:effectLst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76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27584" y="1028343"/>
            <a:ext cx="79928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 </a:t>
            </a:r>
            <a:endParaRPr lang="pl-PL" dirty="0" smtClean="0">
              <a:effectLst/>
            </a:endParaRPr>
          </a:p>
          <a:p>
            <a:r>
              <a:rPr lang="pl-PL" sz="1600" b="1" dirty="0"/>
              <a:t>Opłatę za przedszkole należy uiścić do 15 każdego miesiąca tylko i wyłącznie przelewem na konto  72 1020 1967 0000 8002 0128 </a:t>
            </a:r>
            <a:r>
              <a:rPr lang="pl-PL" sz="1600" b="1" dirty="0" smtClean="0"/>
              <a:t>4223</a:t>
            </a:r>
          </a:p>
          <a:p>
            <a:endParaRPr lang="pl-PL" sz="1600" dirty="0" smtClean="0">
              <a:effectLst/>
            </a:endParaRPr>
          </a:p>
          <a:p>
            <a:r>
              <a:rPr lang="pl-PL" sz="1600" dirty="0"/>
              <a:t>Informację o wysokości opłaty za przedszkole rodzic otrzymuje na indywidualne konto w systemie </a:t>
            </a:r>
            <a:r>
              <a:rPr lang="pl-PL" sz="1600" dirty="0" err="1"/>
              <a:t>iPrzedszkole</a:t>
            </a:r>
            <a:r>
              <a:rPr lang="pl-PL" sz="1600" dirty="0"/>
              <a:t> (dziennik elektroniczny).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 </a:t>
            </a:r>
            <a:endParaRPr lang="pl-PL" sz="1600" dirty="0" smtClean="0">
              <a:effectLst/>
            </a:endParaRPr>
          </a:p>
          <a:p>
            <a:r>
              <a:rPr lang="pl-PL" sz="1600" dirty="0"/>
              <a:t>Rodzice zobowiązani są do złożenia formularza do utworzenia konta w systemie </a:t>
            </a:r>
            <a:r>
              <a:rPr lang="pl-PL" sz="1600" dirty="0" err="1"/>
              <a:t>iPrzedszkole</a:t>
            </a:r>
            <a:r>
              <a:rPr lang="pl-PL" sz="1600" dirty="0"/>
              <a:t> oraz zakupu kart magnetycznych  do czytnika </a:t>
            </a:r>
            <a:r>
              <a:rPr lang="pl-PL" sz="1600" dirty="0" smtClean="0"/>
              <a:t>w </a:t>
            </a:r>
            <a:r>
              <a:rPr lang="pl-PL" sz="1600" dirty="0"/>
              <a:t>celu ewidencjonowania czasu pobytu dziecka w przedszkolu</a:t>
            </a:r>
            <a:r>
              <a:rPr lang="pl-PL" sz="1600" dirty="0" smtClean="0"/>
              <a:t>.</a:t>
            </a:r>
          </a:p>
          <a:p>
            <a:endParaRPr lang="pl-PL" sz="1600" dirty="0">
              <a:effectLst/>
            </a:endParaRPr>
          </a:p>
          <a:p>
            <a:endParaRPr lang="pl-PL" sz="1600" dirty="0" smtClean="0"/>
          </a:p>
          <a:p>
            <a:endParaRPr lang="pl-PL" sz="1600" dirty="0">
              <a:effectLst/>
            </a:endParaRPr>
          </a:p>
          <a:p>
            <a:pPr algn="ctr"/>
            <a:r>
              <a:rPr lang="pl-PL" sz="2800" b="1" dirty="0" smtClean="0">
                <a:solidFill>
                  <a:srgbClr val="FF0000"/>
                </a:solidFill>
              </a:rPr>
              <a:t>DEKLARACJA O ILOŚCI ZAMÓWIONYCH KART MAGNETYCZNYCH!!!!</a:t>
            </a:r>
            <a:endParaRPr lang="pl-PL" sz="2800" b="1" dirty="0" smtClean="0">
              <a:solidFill>
                <a:srgbClr val="FF0000"/>
              </a:solidFill>
              <a:effectLst/>
            </a:endParaRPr>
          </a:p>
          <a:p>
            <a:r>
              <a:rPr lang="pl-PL" dirty="0"/>
              <a:t> </a:t>
            </a:r>
            <a:endParaRPr lang="pl-PL" dirty="0">
              <a:effectLst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355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9592" y="188640"/>
            <a:ext cx="71432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Przyprowadzanie i odbierania dziecka </a:t>
            </a:r>
          </a:p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z przedszkola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94747" y="1169559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Dziecko musi być przyprowadzane i odbierane z przedszkola przez: rodziców lub opiekunów prawnych;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inną osobę pełnoletnią upoważnioną przez rodziców na piśmie, gdyż tylko osoba pełnoletnia w świetle art. 11 Kodeksu Cywilnego posiada zdolność do czynności prawnych.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osoby wymienione w punktach 1 – 2 muszą być trzeźwe;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obowiązkiem osoby przyprowadzającej dziecko do przedszkola jest przekazanie go bezpośrednio nauczycielowi lub pracownikowi obsługi pełniącego dyżur na korytarzu; niedopuszczalne jest pozostawienie dzieci na terenie lub przed budynkiem placówki;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personel przedszkola sprawuje opiekę nad dzieckiem od chwili przekazania go pracownikowi placówki do chwili odebrania przez rodzica lub osobę upoważnioną (pisemna zgoda rodziców), zapewniającą dziecku pełne bezpieczeństwo;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nauczyciel zobowiązany jest do pobrania pisemnych oświadczeń od rodziców lub prawnych opiekunów, kto jest upoważniony do odbioru dziecka;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nie obowiązują upoważnienia telefoniczne;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dyrektor zobowiązuje nauczycieli do bezwzględnego przestrzegania oświadczeń o odbiorze dziecka;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rodzic przestrzega godzin przyprowadzania (6.30-08.15) i odbioru dziecka z przedszkola według podpisanej umowy na dany rok szkolny;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rodzice zobowiązani są do powiadomienia przedszkola o dłuższej nieobecności dziecka w placówce. </a:t>
            </a:r>
            <a:endParaRPr lang="pl-PL" sz="1600" dirty="0"/>
          </a:p>
        </p:txBody>
      </p:sp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558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971600" y="260648"/>
            <a:ext cx="68074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Specjaliści pracujący w przedszkolu/</a:t>
            </a:r>
          </a:p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oferta edukacyjna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95536" y="3789040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ZAJĘCIA BEZPŁATNE</a:t>
            </a:r>
          </a:p>
          <a:p>
            <a:endParaRPr lang="pl-PL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Język angielski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Terapia logopedyczna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Terapia pedagogiczna /dzieci z opinią poradni psychologiczno- pedagogicznej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oraz dzieci zakwalifikowane w oparciu o obserwacje w grupie.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Rewalidacja /dzieci z orzeczeniem o potrzebie kształcenia specjalnego/ </a:t>
            </a:r>
          </a:p>
          <a:p>
            <a:endParaRPr lang="pl-PL" sz="1600" dirty="0"/>
          </a:p>
          <a:p>
            <a:r>
              <a:rPr lang="pl-PL" sz="1600" dirty="0" smtClean="0"/>
              <a:t>ODPŁATNIE: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Zajęcia ruchowe- </a:t>
            </a:r>
            <a:r>
              <a:rPr lang="pl-PL" sz="1600" dirty="0" err="1" smtClean="0"/>
              <a:t>Przedszkolandia</a:t>
            </a:r>
            <a:endParaRPr lang="pl-PL" sz="16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959412" y="1700808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LOGOPEDA                                                Adrianna Drożyńska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PEDAGOG SPECJALNY                                Ewa </a:t>
            </a:r>
            <a:r>
              <a:rPr lang="pl-PL" dirty="0" err="1" smtClean="0"/>
              <a:t>Kalitka</a:t>
            </a:r>
            <a:endParaRPr lang="pl-PL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NAUCZYCIEL JĘZYKA ANGIELSKIEGO            Marta Nowakowska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TERAPEUTA PEDAGOGICZNY                       </a:t>
            </a:r>
            <a:r>
              <a:rPr lang="pl-PL" dirty="0" smtClean="0"/>
              <a:t>Karolina </a:t>
            </a:r>
            <a:r>
              <a:rPr lang="pl-PL" dirty="0" err="1" smtClean="0"/>
              <a:t>Panocka</a:t>
            </a:r>
            <a:r>
              <a:rPr lang="pl-PL" dirty="0" smtClean="0"/>
              <a:t>, </a:t>
            </a:r>
            <a:endParaRPr lang="pl-PL" dirty="0"/>
          </a:p>
        </p:txBody>
      </p:sp>
      <p:pic>
        <p:nvPicPr>
          <p:cNvPr id="6" name="Obraz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57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71600" y="404664"/>
            <a:ext cx="728513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Współpraca z rodzicami/Rada Rodziców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761739" y="1268760"/>
            <a:ext cx="77048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zebrania ogólne z rodzicami oraz z Radą Rodziców,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zebrania grupowe,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zajęcia adaptacyjne dla dzieci nowoprzyjętych do przedszkola,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konsultacje indywidualne z inicjatywy nauczyciela, dyrektora lub rodzica,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prowadzenie kącika dla rodziców, m.in.: informacje na temat realizacji podstawy programowej wychowania przedszkolnego, eksponowanie prac dzieci,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strona internetowa przedszkola,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organizację i prowadzenie zajęć otwartych dla rodziców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organizację uroczystości przedszkolnych, włączanie rodziców w organizację tych imprez,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organizację akcji: np. Cała Polska czyta dzieciom, Góra Grosza, Zbieraj makulaturę, </a:t>
            </a:r>
            <a:r>
              <a:rPr lang="pl-PL" sz="1600" dirty="0" err="1" smtClean="0"/>
              <a:t>itp</a:t>
            </a:r>
            <a:r>
              <a:rPr lang="pl-PL" sz="1600" dirty="0" smtClean="0"/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konkursy, wycieczki,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 smtClean="0"/>
              <a:t>zaangażowanie rodziców w pracę na rzecz przedszkola i grup, m.in.: pomoc w przeprowadzaniu remontów, sponsorowanie zakupu mebli, zabawek, pomocy dydaktycznych itp., </a:t>
            </a:r>
            <a:endParaRPr lang="pl-PL" sz="1600" dirty="0"/>
          </a:p>
        </p:txBody>
      </p:sp>
      <p:pic>
        <p:nvPicPr>
          <p:cNvPr id="6" name="Obraz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689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0437" y="404664"/>
            <a:ext cx="8087471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Rada Rodziców w roku szkolnym 2023-2024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89189" y="1412776"/>
            <a:ext cx="77768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PREZYDIUM RADY RODZICÓW</a:t>
            </a:r>
            <a:endParaRPr lang="pl-PL" dirty="0"/>
          </a:p>
          <a:p>
            <a:r>
              <a:rPr lang="pl-PL" dirty="0"/>
              <a:t>Emilia Malinowska               – przewodnicząca</a:t>
            </a:r>
          </a:p>
          <a:p>
            <a:r>
              <a:rPr lang="pl-PL" dirty="0"/>
              <a:t>Marlena Kapszewicz          – w-ce przewodnicząca</a:t>
            </a:r>
          </a:p>
          <a:p>
            <a:r>
              <a:rPr lang="pl-PL" dirty="0"/>
              <a:t>Joanna Butkiewicz            – sekretarz</a:t>
            </a:r>
          </a:p>
          <a:p>
            <a:r>
              <a:rPr lang="pl-PL" dirty="0" smtClean="0"/>
              <a:t>Anna Cieśliczka</a:t>
            </a:r>
            <a:r>
              <a:rPr lang="pl-PL" dirty="0"/>
              <a:t>              – skarbnik</a:t>
            </a:r>
          </a:p>
          <a:p>
            <a:r>
              <a:rPr lang="pl-PL" dirty="0"/>
              <a:t>Klaudia Podkówka            – członek</a:t>
            </a:r>
          </a:p>
          <a:p>
            <a:r>
              <a:rPr lang="pl-PL" dirty="0"/>
              <a:t>Katarzyna Remiszewska   -członek</a:t>
            </a:r>
          </a:p>
          <a:p>
            <a:r>
              <a:rPr lang="pl-PL" dirty="0"/>
              <a:t>Marta </a:t>
            </a:r>
            <a:r>
              <a:rPr lang="pl-PL" dirty="0" err="1"/>
              <a:t>Doświadczyńska</a:t>
            </a:r>
            <a:r>
              <a:rPr lang="pl-PL" dirty="0"/>
              <a:t>     -członek</a:t>
            </a:r>
          </a:p>
          <a:p>
            <a:r>
              <a:rPr lang="pl-PL" dirty="0"/>
              <a:t>            – członek</a:t>
            </a:r>
          </a:p>
          <a:p>
            <a:r>
              <a:rPr lang="pl-PL" b="1" dirty="0"/>
              <a:t>   KOMISJA REWIZYJNA:</a:t>
            </a:r>
          </a:p>
          <a:p>
            <a:r>
              <a:rPr lang="pl-PL" b="1" i="1" dirty="0"/>
              <a:t>Marta </a:t>
            </a:r>
            <a:r>
              <a:rPr lang="pl-PL" b="1" i="1" dirty="0" err="1"/>
              <a:t>Doświadczyńska</a:t>
            </a:r>
            <a:r>
              <a:rPr lang="pl-PL" b="1" i="1" dirty="0"/>
              <a:t>         </a:t>
            </a:r>
            <a:endParaRPr lang="pl-PL" dirty="0"/>
          </a:p>
          <a:p>
            <a:r>
              <a:rPr lang="pl-PL" i="1" dirty="0" err="1"/>
              <a:t>Sidor</a:t>
            </a:r>
            <a:r>
              <a:rPr lang="pl-PL" i="1" dirty="0"/>
              <a:t> Estera</a:t>
            </a:r>
            <a:endParaRPr lang="pl-PL" dirty="0"/>
          </a:p>
          <a:p>
            <a:r>
              <a:rPr lang="pl-PL" i="1" dirty="0"/>
              <a:t>Idczak Daria</a:t>
            </a:r>
            <a:endParaRPr lang="pl-PL" dirty="0"/>
          </a:p>
          <a:p>
            <a:r>
              <a:rPr lang="pl-PL" i="1" dirty="0"/>
              <a:t>Piotr Syta </a:t>
            </a:r>
            <a:endParaRPr lang="pl-PL" dirty="0"/>
          </a:p>
          <a:p>
            <a:r>
              <a:rPr lang="pl-PL" i="1" dirty="0" err="1"/>
              <a:t>Dej</a:t>
            </a:r>
            <a:r>
              <a:rPr lang="pl-PL" i="1" dirty="0"/>
              <a:t> Iwona</a:t>
            </a:r>
            <a:endParaRPr lang="pl-PL" dirty="0"/>
          </a:p>
          <a:p>
            <a:r>
              <a:rPr lang="pl-PL" i="1" dirty="0"/>
              <a:t>Katarzyna </a:t>
            </a:r>
            <a:r>
              <a:rPr lang="pl-PL" i="1" dirty="0" err="1"/>
              <a:t>Witaszewska</a:t>
            </a:r>
            <a:endParaRPr lang="pl-PL" dirty="0"/>
          </a:p>
          <a:p>
            <a:endParaRPr lang="pl-PL" dirty="0" smtClean="0"/>
          </a:p>
          <a:p>
            <a:pPr algn="ctr"/>
            <a:r>
              <a:rPr lang="pl-PL" b="1" dirty="0" smtClean="0"/>
              <a:t>Składka na Radę Rodziców w roku szkolnym 2023/2024 </a:t>
            </a:r>
          </a:p>
          <a:p>
            <a:pPr algn="ctr"/>
            <a:r>
              <a:rPr lang="pl-PL" b="1" dirty="0" smtClean="0"/>
              <a:t>wynosiła 120 zł</a:t>
            </a:r>
            <a:endParaRPr lang="pl-PL" b="1" dirty="0"/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618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153044" y="260648"/>
            <a:ext cx="483792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Wyprawka do przedszkola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395536" y="1196752"/>
            <a:ext cx="7992888" cy="49685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pl-PL" sz="1600" dirty="0" smtClean="0"/>
              <a:t>ubranie dziecka: proste, wygodne (bez guzików), z małą ilością gadżetów, z rozciągliwymi dekoltami (wygodne), bez pasków, szelek, spodnie lub spódniczka na gumce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poduszka z powłoczką, powłoczka na pościel o wymiarach 80cm /200cm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piżamka 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worek: rajstopy, majteczki, koszulka, bluzka (zostaje w szatni na wieszaku dziecka)  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kapcie – najlepiej zapinane na rzepy lub wsuwane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chusteczki higieniczne – 1 duże op. (100 szt.) - do wspólnego użytku co 2 miesiące</a:t>
            </a:r>
          </a:p>
          <a:p>
            <a:pPr>
              <a:lnSpc>
                <a:spcPct val="120000"/>
              </a:lnSpc>
            </a:pPr>
            <a:r>
              <a:rPr lang="pl-PL" sz="1600" dirty="0" smtClean="0"/>
              <a:t>1 opakowanie chusteczek nawilżanych – do wspólnego użytku, co 2 miesiące</a:t>
            </a:r>
          </a:p>
          <a:p>
            <a:pPr marL="45720" indent="0">
              <a:buNone/>
            </a:pPr>
            <a:endParaRPr lang="pl-PL" sz="1600" dirty="0" smtClean="0"/>
          </a:p>
          <a:p>
            <a:pPr algn="ctr">
              <a:buFont typeface="Georgia" pitchFamily="18" charset="0"/>
              <a:buNone/>
            </a:pPr>
            <a:r>
              <a:rPr lang="pl-PL" sz="1600" b="1" dirty="0" smtClean="0"/>
              <a:t>WSZYSTKIE RZECZY PROSZĘ PODPISAĆ IMIENIEM I NAZWISKIEM DZIECKA</a:t>
            </a:r>
            <a:endParaRPr lang="pl-PL" sz="1600" dirty="0" smtClean="0"/>
          </a:p>
          <a:p>
            <a:endParaRPr lang="pl-PL" sz="1600" dirty="0"/>
          </a:p>
        </p:txBody>
      </p:sp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212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771800" y="404664"/>
            <a:ext cx="3097323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Dni adaptacyjne</a:t>
            </a:r>
            <a:endParaRPr lang="pl-PL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611560" y="1628800"/>
            <a:ext cx="77048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 </a:t>
            </a:r>
            <a:endParaRPr lang="pl-PL" dirty="0"/>
          </a:p>
          <a:p>
            <a:pPr lvl="0" algn="ctr">
              <a:lnSpc>
                <a:spcPct val="200000"/>
              </a:lnSpc>
            </a:pPr>
            <a:r>
              <a:rPr lang="pl-PL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DNI ADAPTACYJNE  ODBĘDĄ SIĘ W DNIACH </a:t>
            </a:r>
          </a:p>
          <a:p>
            <a:pPr lvl="0" algn="ctr">
              <a:lnSpc>
                <a:spcPct val="200000"/>
              </a:lnSpc>
            </a:pPr>
            <a:r>
              <a:rPr lang="pl-PL" b="1" dirty="0" smtClean="0">
                <a:latin typeface="Arial Black" panose="020B0A04020102020204" pitchFamily="34" charset="0"/>
              </a:rPr>
              <a:t>Gr. I 27.08.24 (wtorek) i 28.08.24 (środa) 15:00-16:30</a:t>
            </a:r>
          </a:p>
          <a:p>
            <a:pPr algn="ctr">
              <a:lnSpc>
                <a:spcPct val="200000"/>
              </a:lnSpc>
            </a:pPr>
            <a:r>
              <a:rPr lang="pl-PL" b="1" dirty="0">
                <a:latin typeface="Arial Black" panose="020B0A04020102020204" pitchFamily="34" charset="0"/>
              </a:rPr>
              <a:t>Gr. </a:t>
            </a:r>
            <a:r>
              <a:rPr lang="pl-PL" b="1" dirty="0" smtClean="0">
                <a:latin typeface="Arial Black" panose="020B0A04020102020204" pitchFamily="34" charset="0"/>
              </a:rPr>
              <a:t>II 28.08.24 (środa) i 29.08.24 (czwartek) </a:t>
            </a:r>
            <a:r>
              <a:rPr lang="pl-PL" b="1" dirty="0">
                <a:latin typeface="Arial Black" panose="020B0A04020102020204" pitchFamily="34" charset="0"/>
              </a:rPr>
              <a:t>15:00-16:30</a:t>
            </a:r>
          </a:p>
          <a:p>
            <a:pPr algn="ctr">
              <a:lnSpc>
                <a:spcPct val="200000"/>
              </a:lnSpc>
            </a:pPr>
            <a:r>
              <a:rPr lang="pl-PL" b="1" dirty="0">
                <a:latin typeface="Arial Black" panose="020B0A04020102020204" pitchFamily="34" charset="0"/>
              </a:rPr>
              <a:t>Gr. </a:t>
            </a:r>
            <a:r>
              <a:rPr lang="pl-PL" b="1" dirty="0" smtClean="0">
                <a:latin typeface="Arial Black" panose="020B0A04020102020204" pitchFamily="34" charset="0"/>
              </a:rPr>
              <a:t>III 29.08.24 (czwartek) </a:t>
            </a:r>
            <a:r>
              <a:rPr lang="pl-PL" b="1" dirty="0">
                <a:latin typeface="Arial Black" panose="020B0A04020102020204" pitchFamily="34" charset="0"/>
              </a:rPr>
              <a:t>i </a:t>
            </a:r>
            <a:r>
              <a:rPr lang="pl-PL" b="1" dirty="0" smtClean="0">
                <a:latin typeface="Arial Black" panose="020B0A04020102020204" pitchFamily="34" charset="0"/>
              </a:rPr>
              <a:t>30.08.24 (piątek) </a:t>
            </a:r>
            <a:r>
              <a:rPr lang="pl-PL" b="1" dirty="0">
                <a:latin typeface="Arial Black" panose="020B0A04020102020204" pitchFamily="34" charset="0"/>
              </a:rPr>
              <a:t>15:00-16:30</a:t>
            </a:r>
          </a:p>
          <a:p>
            <a:pPr lvl="0" algn="ctr">
              <a:lnSpc>
                <a:spcPct val="200000"/>
              </a:lnSpc>
            </a:pPr>
            <a:endParaRPr lang="pl-PL" b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lvl="0" algn="ctr">
              <a:lnSpc>
                <a:spcPct val="200000"/>
              </a:lnSpc>
            </a:pPr>
            <a:endParaRPr lang="pl-PL" b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213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9592" y="1052736"/>
            <a:ext cx="7470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 smtClean="0">
                <a:latin typeface="Batang" pitchFamily="18" charset="-127"/>
                <a:ea typeface="Batang" pitchFamily="18" charset="-127"/>
              </a:rPr>
              <a:t>ŻYCZĘ PAŃSTWU MIŁEJ WSÓŁPRACY Z NAUCZYCIELAMI ORAZ CAŁYM PERSONELEM NASZEGO PRZESZKOLA </a:t>
            </a:r>
          </a:p>
          <a:p>
            <a:pPr algn="ctr">
              <a:lnSpc>
                <a:spcPct val="150000"/>
              </a:lnSpc>
            </a:pPr>
            <a:r>
              <a:rPr lang="pl-PL" sz="2000" b="1" dirty="0" smtClean="0">
                <a:latin typeface="Batang" pitchFamily="18" charset="-127"/>
                <a:ea typeface="Batang" pitchFamily="18" charset="-127"/>
              </a:rPr>
              <a:t>W ATMOSFERZE WZAJEMNEGO ZAUFANIA I SZACUNKU. UFAM, ŻE DZIECI W NASZEJ PLACÓWCE SPĘDZĄ </a:t>
            </a:r>
          </a:p>
          <a:p>
            <a:pPr algn="ctr">
              <a:lnSpc>
                <a:spcPct val="150000"/>
              </a:lnSpc>
            </a:pPr>
            <a:r>
              <a:rPr lang="pl-PL" sz="2000" b="1" dirty="0" smtClean="0">
                <a:latin typeface="Batang" pitchFamily="18" charset="-127"/>
                <a:ea typeface="Batang" pitchFamily="18" charset="-127"/>
              </a:rPr>
              <a:t>WIELE MIŁYCH CHWIL, ROZWINĄ SWOJE ZAINTERESOWANIA I UMIEJĘTNOŚCI, A RODZICE PRZEŻYJĄ WIELE WZRUSZAJĄCYCH CHWIL </a:t>
            </a:r>
          </a:p>
          <a:p>
            <a:pPr algn="ctr">
              <a:lnSpc>
                <a:spcPct val="150000"/>
              </a:lnSpc>
            </a:pPr>
            <a:r>
              <a:rPr lang="pl-PL" sz="2000" b="1" dirty="0" smtClean="0">
                <a:latin typeface="Batang" pitchFamily="18" charset="-127"/>
                <a:ea typeface="Batang" pitchFamily="18" charset="-127"/>
              </a:rPr>
              <a:t>Z UDZIAŁEM DZIECI</a:t>
            </a:r>
            <a:endParaRPr lang="pl-PL" sz="20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77272"/>
            <a:ext cx="1043608" cy="89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57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55576" y="1772816"/>
            <a:ext cx="705678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DZIĘKUJEMY ZA UWAGĘ</a:t>
            </a:r>
          </a:p>
          <a:p>
            <a:pPr algn="ctr"/>
            <a:endParaRPr lang="pl-PL" sz="2800" b="1" dirty="0"/>
          </a:p>
          <a:p>
            <a:pPr algn="ctr"/>
            <a:r>
              <a:rPr lang="pl-PL" sz="2800" b="1" dirty="0" smtClean="0"/>
              <a:t> </a:t>
            </a:r>
          </a:p>
          <a:p>
            <a:pPr algn="ctr"/>
            <a:r>
              <a:rPr lang="pl-PL" sz="1600" dirty="0" smtClean="0"/>
              <a:t>Magdalena Wdzięczna </a:t>
            </a:r>
            <a:r>
              <a:rPr lang="pl-PL" sz="1600" dirty="0"/>
              <a:t>-</a:t>
            </a:r>
            <a:r>
              <a:rPr lang="pl-PL" sz="1600" dirty="0" smtClean="0"/>
              <a:t>dyrektor przedszkola</a:t>
            </a:r>
          </a:p>
          <a:p>
            <a:pPr algn="ctr"/>
            <a:r>
              <a:rPr lang="pl-PL" sz="1600" dirty="0" smtClean="0"/>
              <a:t>Martyna </a:t>
            </a:r>
            <a:r>
              <a:rPr lang="pl-PL" sz="1600" dirty="0" err="1" smtClean="0"/>
              <a:t>Kuźlak</a:t>
            </a:r>
            <a:r>
              <a:rPr lang="pl-PL" sz="1600" dirty="0" smtClean="0"/>
              <a:t> – wicedyrektor</a:t>
            </a:r>
          </a:p>
          <a:p>
            <a:pPr algn="ctr"/>
            <a:r>
              <a:rPr lang="pl-PL" sz="1600" dirty="0" smtClean="0"/>
              <a:t>Wychowawcy grup</a:t>
            </a:r>
          </a:p>
          <a:p>
            <a:pPr algn="ctr"/>
            <a:endParaRPr lang="pl-PL" sz="1600" dirty="0" smtClean="0"/>
          </a:p>
        </p:txBody>
      </p:sp>
      <p:pic>
        <p:nvPicPr>
          <p:cNvPr id="3" name="Obraz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37112"/>
            <a:ext cx="2160240" cy="2120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65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411</TotalTime>
  <Words>979</Words>
  <Application>Microsoft Office PowerPoint</Application>
  <PresentationFormat>Pokaz na ekranie (4:3)</PresentationFormat>
  <Paragraphs>227</Paragraphs>
  <Slides>20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Angsana New</vt:lpstr>
      <vt:lpstr>Arial</vt:lpstr>
      <vt:lpstr>Arial Black</vt:lpstr>
      <vt:lpstr>Batang</vt:lpstr>
      <vt:lpstr>Calibri</vt:lpstr>
      <vt:lpstr>Georgia</vt:lpstr>
      <vt:lpstr>Trebuchet MS</vt:lpstr>
      <vt:lpstr>Aerodynamiczny</vt:lpstr>
      <vt:lpstr>ZEBRANIE Z RODZICAMI DZIECI NOWOPRZYJĘTYCH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ZEBRANIE Z RODZICAMI DZIECI NOWOPRZYJĘTYCH</dc:title>
  <dc:creator>User</dc:creator>
  <cp:lastModifiedBy>Maria Wieczorek</cp:lastModifiedBy>
  <cp:revision>46</cp:revision>
  <cp:lastPrinted>2021-06-09T17:37:29Z</cp:lastPrinted>
  <dcterms:created xsi:type="dcterms:W3CDTF">2021-06-08T10:06:52Z</dcterms:created>
  <dcterms:modified xsi:type="dcterms:W3CDTF">2024-06-21T10:22:56Z</dcterms:modified>
</cp:coreProperties>
</file>